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6" r:id="rId3"/>
    <p:sldId id="311" r:id="rId4"/>
    <p:sldId id="317" r:id="rId5"/>
    <p:sldId id="277" r:id="rId6"/>
    <p:sldId id="319" r:id="rId7"/>
    <p:sldId id="320" r:id="rId8"/>
    <p:sldId id="318" r:id="rId9"/>
  </p:sldIdLst>
  <p:sldSz cx="12192000" cy="6858000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8E5D"/>
    <a:srgbClr val="9D2449"/>
    <a:srgbClr val="621132"/>
    <a:srgbClr val="F1C1D0"/>
    <a:srgbClr val="D4C19C"/>
    <a:srgbClr val="ECA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76" autoAdjust="0"/>
    <p:restoredTop sz="95885"/>
  </p:normalViewPr>
  <p:slideViewPr>
    <p:cSldViewPr snapToGrid="0" snapToObjects="1">
      <p:cViewPr varScale="1">
        <p:scale>
          <a:sx n="49" d="100"/>
          <a:sy n="49" d="100"/>
        </p:scale>
        <p:origin x="91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PALDO%20USB\IMJUVE\PLANEACION\PLANEACION%202025\Gr&#225;fica%20Trimestral%20de%20Avance%20IMJUVE%202Tr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PALDO%20USB\IMJUVE\PLANEACION\PLANEACION%202025\Gr&#225;fica%20Trimestral%20de%20Avance%20IMJUVE%202Tr2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PALDO%20USB\IMJUVE\PLANEACION\PLANEACION%202025\Gr&#225;fica%20Trimestral%20de%20Avance%20IMJUVE%202Tr2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PALDO%20USB\IMJUVE\PLANEACION\PLANEACION%202025\Gr&#225;fica%20Trimestral%20de%20Avance%20IMJUVE%202Tr25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UARIO\Downloads\RESPALDO%20USB\IMJUVE\PLANEACION\PLANEACION%202025\Gr&#225;fica%20Trimestral%20de%20Avance%20IMJUVE%202Tr2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META PLANEADA Y ALCANZADA A NIVEL PROPÓSITO </a:t>
            </a:r>
          </a:p>
          <a:p>
            <a:pPr>
              <a:defRPr/>
            </a:pPr>
            <a:r>
              <a:rPr lang="es-MX"/>
              <a:t>SEGUNDO TRIMESTRE 2025</a:t>
            </a:r>
          </a:p>
          <a:p>
            <a:pPr>
              <a:defRPr/>
            </a:pPr>
            <a:r>
              <a:rPr lang="es-MX"/>
              <a:t>EN UNIDADES Y PORCENTAJE DE AVANCE</a:t>
            </a:r>
          </a:p>
        </c:rich>
      </c:tx>
      <c:layout>
        <c:manualLayout>
          <c:xMode val="edge"/>
          <c:yMode val="edge"/>
          <c:x val="0.12966614285886527"/>
          <c:y val="4.20505134818646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'Propósito 2TR25'!$B$4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6211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2TR25'!$C$3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'Propósito 2TR25'!$C$4</c:f>
              <c:numCache>
                <c:formatCode>General</c:formatCode>
                <c:ptCount val="1"/>
                <c:pt idx="0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AF-4E5A-A86E-8C34F5BB5CE6}"/>
            </c:ext>
          </c:extLst>
        </c:ser>
        <c:ser>
          <c:idx val="1"/>
          <c:order val="1"/>
          <c:tx>
            <c:strRef>
              <c:f>'Propósito 2TR25'!$B$5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9D244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2TR25'!$C$3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'Propósito 2TR25'!$C$5</c:f>
              <c:numCache>
                <c:formatCode>General</c:formatCode>
                <c:ptCount val="1"/>
                <c:pt idx="0">
                  <c:v>4920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AAF-4E5A-A86E-8C34F5BB5C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797789856"/>
        <c:axId val="-179778931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476857740819699E-2"/>
                  <c:y val="-4.1835014876470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AAF-4E5A-A86E-8C34F5BB5C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2TR25'!$C$3</c:f>
              <c:strCache>
                <c:ptCount val="1"/>
                <c:pt idx="0">
                  <c:v>Población Beneficiada</c:v>
                </c:pt>
              </c:strCache>
            </c:strRef>
          </c:cat>
          <c:val>
            <c:numRef>
              <c:f>'Propósito 2TR25'!$C$6</c:f>
              <c:numCache>
                <c:formatCode>0.00%</c:formatCode>
                <c:ptCount val="1"/>
                <c:pt idx="0">
                  <c:v>1.0933333333333333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AAF-4E5A-A86E-8C34F5BB5C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97782784"/>
        <c:axId val="-1797783872"/>
      </c:lineChart>
      <c:catAx>
        <c:axId val="-17977898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789312"/>
        <c:crosses val="autoZero"/>
        <c:auto val="1"/>
        <c:lblAlgn val="ctr"/>
        <c:lblOffset val="100"/>
        <c:noMultiLvlLbl val="0"/>
      </c:catAx>
      <c:valAx>
        <c:axId val="-17977893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789856"/>
        <c:crosses val="autoZero"/>
        <c:crossBetween val="between"/>
      </c:valAx>
      <c:valAx>
        <c:axId val="-1797783872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782784"/>
        <c:crosses val="max"/>
        <c:crossBetween val="between"/>
      </c:valAx>
      <c:catAx>
        <c:axId val="-17977827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79778387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effectLst/>
              </a:rPr>
              <a:t>META PLANEADA Y ALCANZADA A NIVEL COMPONENTE 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SEGUNDO TRIMESTRE 2025</a:t>
            </a:r>
            <a:endParaRPr lang="es-MX" sz="1200">
              <a:effectLst/>
            </a:endParaRPr>
          </a:p>
          <a:p>
            <a:pPr>
              <a:defRPr/>
            </a:pPr>
            <a:r>
              <a:rPr lang="es-MX" sz="1200" b="1" i="0" baseline="0">
                <a:effectLst/>
              </a:rPr>
              <a:t>EN UNIDADES Y PORCENTAJE DE AVANCE</a:t>
            </a:r>
            <a:endParaRPr lang="es-MX" sz="1200">
              <a:effectLst/>
            </a:endParaRPr>
          </a:p>
        </c:rich>
      </c:tx>
      <c:layout>
        <c:manualLayout>
          <c:xMode val="edge"/>
          <c:yMode val="edge"/>
          <c:x val="0.13013721387455376"/>
          <c:y val="4.173769723606925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2055723722297579"/>
          <c:y val="0.23915207777106076"/>
          <c:w val="0.72954283979167167"/>
          <c:h val="0.555508081668565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2T25'!$B$4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2T25'!$C$3</c:f>
              <c:strCache>
                <c:ptCount val="1"/>
                <c:pt idx="0">
                  <c:v>3.6.1.1.1 Bienestar juvenil impulsado con servicios integrales basados en derechos, incluyendo conferencias, brigadas de salud, talleres, foros y asesorías.</c:v>
                </c:pt>
              </c:strCache>
            </c:strRef>
          </c:cat>
          <c:val>
            <c:numRef>
              <c:f>'Componente 1 2T25'!$C$4</c:f>
              <c:numCache>
                <c:formatCode>General</c:formatCode>
                <c:ptCount val="1"/>
                <c:pt idx="0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CE-4040-B4A1-F3D247221B73}"/>
            </c:ext>
          </c:extLst>
        </c:ser>
        <c:ser>
          <c:idx val="1"/>
          <c:order val="1"/>
          <c:tx>
            <c:strRef>
              <c:f>'Componente 1 2T25'!$B$5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6687203905998002E-3"/>
                  <c:y val="7.47934566914967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AA1-452C-92BC-EDF8644B4E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2T25'!$C$3</c:f>
              <c:strCache>
                <c:ptCount val="1"/>
                <c:pt idx="0">
                  <c:v>3.6.1.1.1 Bienestar juvenil impulsado con servicios integrales basados en derechos, incluyendo conferencias, brigadas de salud, talleres, foros y asesorías.</c:v>
                </c:pt>
              </c:strCache>
            </c:strRef>
          </c:cat>
          <c:val>
            <c:numRef>
              <c:f>'Componente 1 2T25'!$C$5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CE-4040-B4A1-F3D247221B7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797786048"/>
        <c:axId val="-179782907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0.11778874453263152"/>
                  <c:y val="1.126093736113691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F5-43D4-9875-1BEB5E7155A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2T25'!$C$3</c:f>
              <c:strCache>
                <c:ptCount val="1"/>
                <c:pt idx="0">
                  <c:v>3.6.1.1.1 Bienestar juvenil impulsado con servicios integrales basados en derechos, incluyendo conferencias, brigadas de salud, talleres, foros y asesorías.</c:v>
                </c:pt>
              </c:strCache>
            </c:strRef>
          </c:cat>
          <c:val>
            <c:numRef>
              <c:f>'Componente 1 2T25'!$C$6</c:f>
              <c:numCache>
                <c:formatCode>0.00%</c:formatCode>
                <c:ptCount val="1"/>
                <c:pt idx="0">
                  <c:v>1.6666666666666667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CE-4040-B4A1-F3D247221B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797825808"/>
        <c:axId val="-1797823632"/>
      </c:lineChart>
      <c:catAx>
        <c:axId val="-1797786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829072"/>
        <c:crosses val="autoZero"/>
        <c:auto val="1"/>
        <c:lblAlgn val="ctr"/>
        <c:lblOffset val="100"/>
        <c:noMultiLvlLbl val="0"/>
      </c:catAx>
      <c:valAx>
        <c:axId val="-1797829072"/>
        <c:scaling>
          <c:orientation val="minMax"/>
          <c:max val="7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786048"/>
        <c:crosses val="autoZero"/>
        <c:crossBetween val="between"/>
        <c:majorUnit val="7"/>
        <c:minorUnit val="3"/>
      </c:valAx>
      <c:valAx>
        <c:axId val="-1797823632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797825808"/>
        <c:crosses val="max"/>
        <c:crossBetween val="between"/>
      </c:valAx>
      <c:catAx>
        <c:axId val="-1797825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79782363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7143998067167577E-2"/>
          <c:y val="0.92574492726832236"/>
          <c:w val="0.82571179876884482"/>
          <c:h val="6.00266363051999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METAS PLANEADAS Y ALCANZADAS A NIVEL ACTIVIDAD </a:t>
            </a:r>
          </a:p>
          <a:p>
            <a:pPr>
              <a:defRPr b="1"/>
            </a:pPr>
            <a:r>
              <a:rPr lang="es-MX" b="1"/>
              <a:t>SEGUNDO TRIMESTRE 2025</a:t>
            </a:r>
          </a:p>
          <a:p>
            <a:pPr>
              <a:defRPr b="1"/>
            </a:pPr>
            <a:r>
              <a:rPr lang="es-MX" b="1"/>
              <a:t>EN UNIDADES Y PORCENTAJE DE AVANCE</a:t>
            </a:r>
          </a:p>
        </c:rich>
      </c:tx>
      <c:layout>
        <c:manualLayout>
          <c:xMode val="edge"/>
          <c:yMode val="edge"/>
          <c:x val="0.20094218256169216"/>
          <c:y val="2.25927393326578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1 1T25'!$B$4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1T25'!$C$3:$E$3</c:f>
              <c:strCache>
                <c:ptCount val="3"/>
                <c:pt idx="0">
                  <c:v>Actividades que promuevan la igualdad, inclusión y no discriminación entre las juventudes.</c:v>
                </c:pt>
                <c:pt idx="1">
                  <c:v>Actividades para promover el bienestar juvenil y una vida digna.</c:v>
                </c:pt>
                <c:pt idx="2">
                  <c:v>Actividades que fomenten la cultura de paz y seguridad en las juventudes.</c:v>
                </c:pt>
              </c:strCache>
            </c:strRef>
          </c:cat>
          <c:val>
            <c:numRef>
              <c:f>'Actividades 1 1T25'!$C$4:$E$4</c:f>
              <c:numCache>
                <c:formatCode>General</c:formatCode>
                <c:ptCount val="3"/>
                <c:pt idx="0">
                  <c:v>2</c:v>
                </c:pt>
                <c:pt idx="1">
                  <c:v>4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68E-4CAD-9D52-1192AAC533FD}"/>
            </c:ext>
          </c:extLst>
        </c:ser>
        <c:ser>
          <c:idx val="1"/>
          <c:order val="1"/>
          <c:tx>
            <c:strRef>
              <c:f>'Actividades 1 1T25'!$B$5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4438235310268023E-17"/>
                  <c:y val="2.4191022545543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ED-4645-8AF2-CC61EE8FFE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1T25'!$C$3:$E$3</c:f>
              <c:strCache>
                <c:ptCount val="3"/>
                <c:pt idx="0">
                  <c:v>Actividades que promuevan la igualdad, inclusión y no discriminación entre las juventudes.</c:v>
                </c:pt>
                <c:pt idx="1">
                  <c:v>Actividades para promover el bienestar juvenil y una vida digna.</c:v>
                </c:pt>
                <c:pt idx="2">
                  <c:v>Actividades que fomenten la cultura de paz y seguridad en las juventudes.</c:v>
                </c:pt>
              </c:strCache>
            </c:strRef>
          </c:cat>
          <c:val>
            <c:numRef>
              <c:f>'Actividades 1 1T25'!$C$5:$E$5</c:f>
              <c:numCache>
                <c:formatCode>General</c:formatCode>
                <c:ptCount val="3"/>
                <c:pt idx="0">
                  <c:v>2</c:v>
                </c:pt>
                <c:pt idx="1">
                  <c:v>11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8E-4CAD-9D52-1192AAC533F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23972256"/>
        <c:axId val="-1323965728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rgbClr val="FF0000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9326221147417265E-2"/>
                  <c:y val="-8.1352585650233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ED-4645-8AF2-CC61EE8FFEFC}"/>
                </c:ext>
              </c:extLst>
            </c:dLbl>
            <c:dLbl>
              <c:idx val="1"/>
              <c:layout>
                <c:manualLayout>
                  <c:x val="1.6075507591596642E-2"/>
                  <c:y val="-0.370224656866546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61-41E8-8894-64693F62CADF}"/>
                </c:ext>
              </c:extLst>
            </c:dLbl>
            <c:dLbl>
              <c:idx val="2"/>
              <c:layout>
                <c:manualLayout>
                  <c:x val="-6.8728738752071777E-2"/>
                  <c:y val="-5.49903576053554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12-4A80-8480-25181D7821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 1T25'!$C$3:$E$3</c:f>
              <c:strCache>
                <c:ptCount val="3"/>
                <c:pt idx="0">
                  <c:v>Actividades que promuevan la igualdad, inclusión y no discriminación entre las juventudes.</c:v>
                </c:pt>
                <c:pt idx="1">
                  <c:v>Actividades para promover el bienestar juvenil y una vida digna.</c:v>
                </c:pt>
                <c:pt idx="2">
                  <c:v>Actividades que fomenten la cultura de paz y seguridad en las juventudes.</c:v>
                </c:pt>
              </c:strCache>
            </c:strRef>
          </c:cat>
          <c:val>
            <c:numRef>
              <c:f>'Actividades 1 1T25'!$C$6:$E$6</c:f>
              <c:numCache>
                <c:formatCode>0.00%</c:formatCode>
                <c:ptCount val="3"/>
                <c:pt idx="0">
                  <c:v>1</c:v>
                </c:pt>
                <c:pt idx="1">
                  <c:v>2.75</c:v>
                </c:pt>
                <c:pt idx="2">
                  <c:v>1.1666666666666667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68E-4CAD-9D52-1192AAC533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23976064"/>
        <c:axId val="-1323973888"/>
      </c:lineChart>
      <c:catAx>
        <c:axId val="-1323972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65728"/>
        <c:crosses val="autoZero"/>
        <c:auto val="1"/>
        <c:lblAlgn val="ctr"/>
        <c:lblOffset val="100"/>
        <c:noMultiLvlLbl val="0"/>
      </c:catAx>
      <c:valAx>
        <c:axId val="-1323965728"/>
        <c:scaling>
          <c:orientation val="minMax"/>
          <c:max val="6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72256"/>
        <c:crosses val="autoZero"/>
        <c:crossBetween val="between"/>
      </c:valAx>
      <c:valAx>
        <c:axId val="-1323973888"/>
        <c:scaling>
          <c:orientation val="minMax"/>
          <c:max val="8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76064"/>
        <c:crosses val="max"/>
        <c:crossBetween val="between"/>
      </c:valAx>
      <c:catAx>
        <c:axId val="-1323976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23973888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MX" b="1"/>
              <a:t>META PLANEADA Y ALCANZADA A NIVEL COMPONENTE </a:t>
            </a:r>
          </a:p>
          <a:p>
            <a:pPr>
              <a:defRPr b="1"/>
            </a:pPr>
            <a:r>
              <a:rPr lang="es-MX" b="1"/>
              <a:t>SEGUNDO TRIMESTRE 2025</a:t>
            </a:r>
          </a:p>
          <a:p>
            <a:pPr>
              <a:defRPr b="1"/>
            </a:pPr>
            <a:r>
              <a:rPr lang="es-MX" b="1"/>
              <a:t>EN UNIDADES Y PORCENTAJE DE AVANCE</a:t>
            </a:r>
          </a:p>
        </c:rich>
      </c:tx>
      <c:layout>
        <c:manualLayout>
          <c:xMode val="edge"/>
          <c:yMode val="edge"/>
          <c:x val="0.17942435148081026"/>
          <c:y val="1.41547666901700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'Componente 2 1T25'!$B$4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1T25'!$C$3</c:f>
              <c:strCache>
                <c:ptCount val="1"/>
                <c:pt idx="0">
                  <c:v>Actividades que fomenten el desarrollo académico, el trabajo digno, el emprendimiento y entornos sostenibles para las juventudes</c:v>
                </c:pt>
              </c:strCache>
            </c:strRef>
          </c:cat>
          <c:val>
            <c:numRef>
              <c:f>'Componente 2 1T25'!$C$4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82-4117-AF00-9F3B65C9095D}"/>
            </c:ext>
          </c:extLst>
        </c:ser>
        <c:ser>
          <c:idx val="1"/>
          <c:order val="1"/>
          <c:tx>
            <c:strRef>
              <c:f>'Componente 2 1T25'!$B$5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1T25'!$C$3</c:f>
              <c:strCache>
                <c:ptCount val="1"/>
                <c:pt idx="0">
                  <c:v>Actividades que fomenten el desarrollo académico, el trabajo digno, el emprendimiento y entornos sostenibles para las juventudes</c:v>
                </c:pt>
              </c:strCache>
            </c:strRef>
          </c:cat>
          <c:val>
            <c:numRef>
              <c:f>'Componente 2 1T25'!$C$5</c:f>
              <c:numCache>
                <c:formatCode>General</c:formatCode>
                <c:ptCount val="1"/>
                <c:pt idx="0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882-4117-AF00-9F3B65C9095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23973344"/>
        <c:axId val="-132396355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5.7915176527773428E-2"/>
                  <c:y val="2.2376839689771371E-2"/>
                </c:manualLayout>
              </c:layout>
              <c:spPr>
                <a:noFill/>
                <a:ln>
                  <a:solidFill>
                    <a:schemeClr val="accent3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50-469D-AC2C-EB4BE8768A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noFill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2 1T25'!$C$3</c:f>
              <c:strCache>
                <c:ptCount val="1"/>
                <c:pt idx="0">
                  <c:v>Actividades que fomenten el desarrollo académico, el trabajo digno, el emprendimiento y entornos sostenibles para las juventudes</c:v>
                </c:pt>
              </c:strCache>
            </c:strRef>
          </c:cat>
          <c:val>
            <c:numRef>
              <c:f>'Componente 2 1T25'!$C$6</c:f>
              <c:numCache>
                <c:formatCode>0.00%</c:formatCode>
                <c:ptCount val="1"/>
                <c:pt idx="0">
                  <c:v>1.4615384615384615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882-4117-AF00-9F3B65C909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23965184"/>
        <c:axId val="-1323971712"/>
      </c:lineChart>
      <c:catAx>
        <c:axId val="-1323973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63552"/>
        <c:crosses val="autoZero"/>
        <c:auto val="1"/>
        <c:lblAlgn val="ctr"/>
        <c:lblOffset val="100"/>
        <c:noMultiLvlLbl val="0"/>
      </c:catAx>
      <c:valAx>
        <c:axId val="-1323963552"/>
        <c:scaling>
          <c:orientation val="minMax"/>
          <c:max val="2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73344"/>
        <c:crosses val="autoZero"/>
        <c:crossBetween val="between"/>
        <c:majorUnit val="3"/>
      </c:valAx>
      <c:valAx>
        <c:axId val="-1323971712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Porcentaje de 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65184"/>
        <c:crosses val="max"/>
        <c:crossBetween val="between"/>
      </c:valAx>
      <c:catAx>
        <c:axId val="-1323965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2397171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s-MX" sz="1200" b="1" i="0" baseline="0">
                <a:solidFill>
                  <a:schemeClr val="tx1"/>
                </a:solidFill>
                <a:effectLst/>
              </a:rPr>
              <a:t>METAS PLANEADAS Y ALCANZADAS A NIVEL ACTIVIDAD </a:t>
            </a:r>
            <a:endParaRPr lang="es-MX" sz="1200">
              <a:solidFill>
                <a:schemeClr val="tx1"/>
              </a:solidFill>
              <a:effectLst/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s-MX" sz="1200" b="1" i="0" baseline="0">
                <a:solidFill>
                  <a:schemeClr val="tx1"/>
                </a:solidFill>
                <a:effectLst/>
              </a:rPr>
              <a:t>SEGUNDO TRIMESTRE 2025</a:t>
            </a:r>
            <a:endParaRPr lang="es-MX" sz="1200">
              <a:solidFill>
                <a:schemeClr val="tx1"/>
              </a:solidFill>
              <a:effectLst/>
            </a:endParaRPr>
          </a:p>
          <a:p>
            <a:pPr>
              <a:defRPr>
                <a:solidFill>
                  <a:schemeClr val="tx1"/>
                </a:solidFill>
              </a:defRPr>
            </a:pPr>
            <a:r>
              <a:rPr lang="es-MX" sz="1200" b="1" i="0" baseline="0">
                <a:solidFill>
                  <a:schemeClr val="tx1"/>
                </a:solidFill>
                <a:effectLst/>
              </a:rPr>
              <a:t>EN UNIDADES Y PORCENTAJE DE AVANCE</a:t>
            </a:r>
            <a:endParaRPr lang="es-MX" sz="1200">
              <a:solidFill>
                <a:schemeClr val="tx1"/>
              </a:solidFill>
              <a:effectLst/>
            </a:endParaRPr>
          </a:p>
        </c:rich>
      </c:tx>
      <c:layout>
        <c:manualLayout>
          <c:xMode val="edge"/>
          <c:yMode val="edge"/>
          <c:x val="0.24257357633569049"/>
          <c:y val="3.14311367550302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'Actividades 1T25'!$B$4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1T25'!$C$3:$E$3</c:f>
              <c:strCache>
                <c:ptCount val="3"/>
                <c:pt idx="0">
                  <c:v>Actividades que fomenten la educación, el emprendimiento y el trabajo digno para las juventudes.</c:v>
                </c:pt>
                <c:pt idx="1">
                  <c:v> Actividades que fomenten la participación ciudadana y la formulación de políticas públicas en las juventudes.</c:v>
                </c:pt>
                <c:pt idx="2">
                  <c:v>Actividades que fomenten la sostenibilidad, la dignidad y la adecuación de los entornos.</c:v>
                </c:pt>
              </c:strCache>
            </c:strRef>
          </c:cat>
          <c:val>
            <c:numRef>
              <c:f>'Actividades 1T25'!$C$4:$E$4</c:f>
              <c:numCache>
                <c:formatCode>General</c:formatCode>
                <c:ptCount val="3"/>
                <c:pt idx="0">
                  <c:v>6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32-470E-A829-F72B603A4B51}"/>
            </c:ext>
          </c:extLst>
        </c:ser>
        <c:ser>
          <c:idx val="1"/>
          <c:order val="1"/>
          <c:tx>
            <c:strRef>
              <c:f>'Actividades 1T25'!$B$5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D4C19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1T25'!$C$3:$E$3</c:f>
              <c:strCache>
                <c:ptCount val="3"/>
                <c:pt idx="0">
                  <c:v>Actividades que fomenten la educación, el emprendimiento y el trabajo digno para las juventudes.</c:v>
                </c:pt>
                <c:pt idx="1">
                  <c:v> Actividades que fomenten la participación ciudadana y la formulación de políticas públicas en las juventudes.</c:v>
                </c:pt>
                <c:pt idx="2">
                  <c:v>Actividades que fomenten la sostenibilidad, la dignidad y la adecuación de los entornos.</c:v>
                </c:pt>
              </c:strCache>
            </c:strRef>
          </c:cat>
          <c:val>
            <c:numRef>
              <c:f>'Actividades 1T25'!$C$5:$E$5</c:f>
              <c:numCache>
                <c:formatCode>General</c:formatCode>
                <c:ptCount val="3"/>
                <c:pt idx="0">
                  <c:v>7</c:v>
                </c:pt>
                <c:pt idx="1">
                  <c:v>10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32-470E-A829-F72B603A4B5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-1323971168"/>
        <c:axId val="-1323975520"/>
      </c:barChart>
      <c:lineChart>
        <c:grouping val="standard"/>
        <c:varyColors val="0"/>
        <c:ser>
          <c:idx val="2"/>
          <c:order val="2"/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6.9841263375294463E-2"/>
                  <c:y val="-0.196962479644625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F19-4C9E-AA4F-4001DCDE54D2}"/>
                </c:ext>
              </c:extLst>
            </c:dLbl>
            <c:dLbl>
              <c:idx val="1"/>
              <c:layout>
                <c:manualLayout>
                  <c:x val="-2.5867134583442385E-3"/>
                  <c:y val="-9.49640526858016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F19-4C9E-AA4F-4001DCDE54D2}"/>
                </c:ext>
              </c:extLst>
            </c:dLbl>
            <c:dLbl>
              <c:idx val="2"/>
              <c:layout>
                <c:manualLayout>
                  <c:x val="-1.5520280750065337E-2"/>
                  <c:y val="-0.179376543962069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F19-4C9E-AA4F-4001DCDE54D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'Actividades 1T25'!$C$3:$E$3</c:f>
              <c:strCache>
                <c:ptCount val="3"/>
                <c:pt idx="0">
                  <c:v>Actividades que fomenten la educación, el emprendimiento y el trabajo digno para las juventudes.</c:v>
                </c:pt>
                <c:pt idx="1">
                  <c:v> Actividades que fomenten la participación ciudadana y la formulación de políticas públicas en las juventudes.</c:v>
                </c:pt>
                <c:pt idx="2">
                  <c:v>Actividades que fomenten la sostenibilidad, la dignidad y la adecuación de los entornos.</c:v>
                </c:pt>
              </c:strCache>
            </c:strRef>
          </c:cat>
          <c:val>
            <c:numRef>
              <c:f>'Actividades 1T25'!$C$6:$E$6</c:f>
              <c:numCache>
                <c:formatCode>0.00%</c:formatCode>
                <c:ptCount val="3"/>
                <c:pt idx="0">
                  <c:v>1.1666666666666667</c:v>
                </c:pt>
                <c:pt idx="1">
                  <c:v>2.5</c:v>
                </c:pt>
                <c:pt idx="2">
                  <c:v>0.66666666666666663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332-470E-A829-F72B603A4B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23968992"/>
        <c:axId val="-1323974432"/>
      </c:lineChart>
      <c:catAx>
        <c:axId val="-1323971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75520"/>
        <c:crosses val="autoZero"/>
        <c:auto val="1"/>
        <c:lblAlgn val="ctr"/>
        <c:lblOffset val="100"/>
        <c:noMultiLvlLbl val="0"/>
      </c:catAx>
      <c:valAx>
        <c:axId val="-132397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Unidades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71168"/>
        <c:crosses val="autoZero"/>
        <c:crossBetween val="between"/>
      </c:valAx>
      <c:valAx>
        <c:axId val="-132397443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MX"/>
                  <a:t>Avance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323968992"/>
        <c:crosses val="max"/>
        <c:crossBetween val="between"/>
      </c:valAx>
      <c:catAx>
        <c:axId val="-1323968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132397443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60" y="1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9B710-56FD-4C9F-9C64-6BCE84A94A65}" type="datetimeFigureOut">
              <a:rPr lang="es-MX" smtClean="0"/>
              <a:t>19/08/2025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31060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60" y="8831060"/>
            <a:ext cx="3038604" cy="4653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EB520-B90B-4198-A4AF-BB3B4A9ABA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430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490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8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3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5A3B2-6601-44E5-AE42-D842DC1A67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24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4B6457-97E7-414B-9DDF-F351C914E9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BB76DE1-0A04-0D4A-AAC4-B1EF5D2E6D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4791CD-CA7A-5A46-A023-9CB0C3814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43C7484-024B-4746-85C0-0C4B76698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C85D070-424F-CC4B-BA10-E02C744CC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97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EFBC21-16D8-BE49-B0D4-BCFA8675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321B81-1BB8-8E4B-8FDC-08571E6462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22D281-A4E4-2944-ADA2-82CFA66D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2F3B37-0916-3542-A4A0-2BD5F334A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BA2205C-C199-5E49-B4A5-7BA8062C1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21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F80E750-39C1-DF43-8259-6260E36B8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8D799E0-5A90-2D47-AD40-D69014B2A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D79760-9DAB-EE4E-B913-CCB3D3E19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32F2D8-463B-1D48-9B45-94804A7C5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10823-C2FD-1646-A13E-BC35FE5C5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0024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F7B8E9-ACCF-DE40-A42D-411CC6C2C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AF23D8-4817-F341-BD0D-AD2483116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C42EE89-7F71-9343-9B4A-4CCC03CB1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B16D72-F859-0840-A8D7-DA762D6CE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A86A1E-7B22-B74C-8070-CF30F660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B9C628-9B10-184A-BF90-18FD6F7B4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2212D1-AAC1-5A45-B5D9-938CF9382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1EEFD7F-B503-CF46-AAB6-87ECD52C4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441AD8-1AE7-8B41-91AF-AA44AEDBF6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B71F90-59AB-4444-A018-A274A3E0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226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C2119-27FB-9E4E-B5BF-C07D60A2F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E2BA35-CA44-4143-9D52-3B0670DF95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63DD19E-9D30-4244-BBD3-0E837A055D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78B5C8-C21B-EB4A-88ED-56F534C08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A2E11DB-6CEC-D94B-AF53-E1F782865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39FF7D-B361-9A48-A5CA-852F925A9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58213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8F61B8-1510-8D49-944E-80BD7A0A0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024911C-54FD-8C48-8BFC-DAADFA7499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29F621-9CD7-DC45-9D28-6AE199E379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D714FEE-1909-5E48-91CF-A21B02204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2E05B77-07EF-DD40-BDA8-27CE8530FD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1822A6-C32F-A042-A924-46F961F50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0A22F9E-4514-A94E-B6C3-85A0EC5DE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2C40D86-05B5-D742-ADF3-FC3495B3F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0085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B9C358-8BD9-A344-8B1F-1221E620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0BA330-F8F8-F245-940E-473577E7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27DC52B-72AC-1C42-92B4-3B59FDE7F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C35862-B345-2444-85EC-9CBBC8C1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798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76637-01DD-5F41-BC28-36B81411D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2F34602-5039-0247-8615-72F1A1A06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413057-F7D0-6344-A2E9-15A59EB12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2683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3F3766-B4F1-A243-82E1-33E9FFDAD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55258C-4D20-504B-907D-0579E54A16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630014-8F63-5240-8880-4050E1028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8E78B4A-DA56-D14F-A5CD-E2CF4083A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810CB0D-135B-D14D-BE44-2200DD72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43A78BF-33D8-D34E-9568-F94CDCAA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93428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13F14F-80CB-CF4A-9AA5-FA760D38D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806937E-0175-C946-9717-BB41ED62EC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668A21C-4975-5544-9675-CC0DB3EC8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A18AD6-0A33-5145-96CA-68491155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8E64733-ADBF-B94F-A858-886186875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D52B227-78C6-9E49-920F-03A65D440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02479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9CA23C3-FA5F-2446-A92B-9C10A5421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260BC84-BB76-E842-B1E5-25D870CBE1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C34074-78C5-4048-88CA-EBDF41FB7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19/08/2025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F080F6-92E7-4545-9012-1F02D5BEC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0EE611-63F7-434A-B371-B1A784428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4422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1792445" y="2486003"/>
            <a:ext cx="9032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3 TODOS POR LA PAZ</a:t>
            </a:r>
          </a:p>
          <a:p>
            <a:pPr algn="ctr"/>
            <a:r>
              <a:rPr lang="es-MX" sz="2000" b="1" dirty="0">
                <a:latin typeface="Arial Black" panose="020B0604020202020204" pitchFamily="34" charset="0"/>
                <a:cs typeface="Arial Black" panose="020B0604020202020204" pitchFamily="34" charset="0"/>
              </a:rPr>
              <a:t>SEGUNDA SESIÓN ORDINARIA 2025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1515422" y="3480829"/>
            <a:ext cx="970352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/>
              <a:t>3.6 PROGRAMA DE DESARROLLO INTEGRAL DE LAS JUVENTUDES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200" b="1" dirty="0"/>
              <a:t>INFORME</a:t>
            </a:r>
            <a:r>
              <a:rPr lang="es-MX" sz="2200" dirty="0"/>
              <a:t> </a:t>
            </a:r>
            <a:r>
              <a:rPr lang="es-MX" sz="2200" b="1" dirty="0"/>
              <a:t>DE AVANCE EN CUMPLIMIENTO DE METAS</a:t>
            </a:r>
          </a:p>
          <a:p>
            <a:pPr algn="ctr"/>
            <a:r>
              <a:rPr lang="es-MX" sz="2000" b="1" dirty="0"/>
              <a:t>UNIDAD RESPONSABLE: INSTITUTO MUNICIPAL DE LA JUVENTUD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CC8BD34C-42EC-6345-9E2C-A04D5779E038}"/>
              </a:ext>
            </a:extLst>
          </p:cNvPr>
          <p:cNvSpPr txBox="1"/>
          <p:nvPr/>
        </p:nvSpPr>
        <p:spPr>
          <a:xfrm>
            <a:off x="1279344" y="6202460"/>
            <a:ext cx="123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JULIO 2025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B45AFDFF-1686-7540-83FE-C2B0E37717C2}"/>
              </a:ext>
            </a:extLst>
          </p:cNvPr>
          <p:cNvSpPr txBox="1"/>
          <p:nvPr/>
        </p:nvSpPr>
        <p:spPr>
          <a:xfrm>
            <a:off x="876439" y="5833128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Cancún, Quintana Roo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423" y="197890"/>
            <a:ext cx="988105" cy="153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2011687" y="432638"/>
            <a:ext cx="7571161" cy="66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¿QUÉ HACE EL PROGRAMA DE </a:t>
            </a:r>
            <a:r>
              <a:rPr lang="es-ES" b="1" dirty="0">
                <a:solidFill>
                  <a:prstClr val="black"/>
                </a:solidFill>
                <a:latin typeface="+mj-lt"/>
              </a:rPr>
              <a:t>DESARROLLO INTEGRAL DE LAS JUVENTUDES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?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</a:rPr>
              <a:t>NIVEL PROPÓSITO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E5B76DA-97E2-86A8-0EC1-6997E22A0DCC}"/>
              </a:ext>
            </a:extLst>
          </p:cNvPr>
          <p:cNvSpPr txBox="1"/>
          <p:nvPr/>
        </p:nvSpPr>
        <p:spPr>
          <a:xfrm>
            <a:off x="1023582" y="2131569"/>
            <a:ext cx="5213444" cy="1588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+mj-lt"/>
                <a:cs typeface="Arial" panose="020B0604020202020204" pitchFamily="34" charset="0"/>
              </a:rPr>
              <a:t>El objetivo del programa es </a:t>
            </a:r>
            <a:r>
              <a:rPr lang="es-MX" dirty="0">
                <a:latin typeface="+mj-lt"/>
                <a:cs typeface="Arial" panose="020B0604020202020204" pitchFamily="34" charset="0"/>
              </a:rPr>
              <a:t>impulsar el desarrollo integral de las juventudes mediante programas, políticas y acciones que promuevan su participación activa, el acceso a oportunidades educativas, culturales y laborales, así como el fortalecimiento de sus derechos, identidad y bienestar.</a:t>
            </a:r>
            <a:endParaRPr lang="es-ES_tradnl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7679447-DBC3-61EC-5CF3-686D15EFCEEE}"/>
              </a:ext>
            </a:extLst>
          </p:cNvPr>
          <p:cNvSpPr txBox="1"/>
          <p:nvPr/>
        </p:nvSpPr>
        <p:spPr>
          <a:xfrm>
            <a:off x="1023582" y="4071316"/>
            <a:ext cx="5213444" cy="1742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+mj-lt"/>
              </a:rPr>
              <a:t>Para el 2025 se programó como meta anual atender a 14,050 jóvenes de manera directa.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es-ES_tradnl" dirty="0">
              <a:latin typeface="+mj-lt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+mj-lt"/>
              </a:rPr>
              <a:t>Por lo que el segundo trimestre se atendieron 4,920 jóvenes de manera directa, teniendo un acumulado trimestral de 109.33%.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045534"/>
              </p:ext>
            </p:extLst>
          </p:nvPr>
        </p:nvGraphicFramePr>
        <p:xfrm>
          <a:off x="6346208" y="1395348"/>
          <a:ext cx="5650173" cy="464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582" y="129818"/>
            <a:ext cx="988105" cy="153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45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2679797" y="737949"/>
            <a:ext cx="6737159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¿</a:t>
            </a:r>
            <a:r>
              <a:rPr lang="es-ES" b="1" dirty="0">
                <a:solidFill>
                  <a:prstClr val="black"/>
                </a:solidFill>
                <a:latin typeface="+mj-lt"/>
              </a:rPr>
              <a:t>QUÉ REALIZA LA UNIDAD DE ORIENTACIÓN Y BIENESTAR JUVENIL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?. </a:t>
            </a:r>
            <a:r>
              <a:rPr lang="es-ES" b="1" dirty="0">
                <a:solidFill>
                  <a:srgbClr val="00B0F0"/>
                </a:solidFill>
                <a:latin typeface="+mj-lt"/>
              </a:rPr>
              <a:t>NIVEL COMPONENTE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E5B76DA-97E2-86A8-0EC1-6997E22A0DCC}"/>
              </a:ext>
            </a:extLst>
          </p:cNvPr>
          <p:cNvSpPr txBox="1"/>
          <p:nvPr/>
        </p:nvSpPr>
        <p:spPr>
          <a:xfrm>
            <a:off x="1083009" y="2434524"/>
            <a:ext cx="5268036" cy="356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dirty="0">
                <a:latin typeface="+mj-lt"/>
              </a:rPr>
              <a:t>Esta unidad brinda a las y los jóvenes en beneficio de su salud integral con énfasis en sus derechos sexuales y reproductivos así como actividades artísticas, deportivas, políticas y de cultura de paz con el objetivo de potencializar el desarrollo integral y en especial de quienes se encuentren en situación de vulnerabilidad.</a:t>
            </a:r>
          </a:p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s-MX" dirty="0">
              <a:latin typeface="+mj-lt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es-MX" dirty="0">
              <a:latin typeface="+mj-lt"/>
            </a:endParaRPr>
          </a:p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s-MX" dirty="0">
                <a:latin typeface="+mj-lt"/>
              </a:rPr>
              <a:t>Para este trimestre se tenia contemplado realizar 12 actividades en el cual se realizó 20 derivado a que se hicieron mas actividades del indicador de Bienestar Juvenil y la  Vida Digna. Teniendo un avance trimestral del 166.67%. </a:t>
            </a:r>
            <a:endParaRPr lang="es-ES_tradnl" dirty="0">
              <a:latin typeface="+mj-lt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370198"/>
              </p:ext>
            </p:extLst>
          </p:nvPr>
        </p:nvGraphicFramePr>
        <p:xfrm>
          <a:off x="6482688" y="1328880"/>
          <a:ext cx="5437278" cy="4892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009" y="264550"/>
            <a:ext cx="988105" cy="153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110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1569493" y="412096"/>
            <a:ext cx="756086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¿QUÉ ACTIVIDADES REALIZA </a:t>
            </a:r>
            <a:r>
              <a:rPr lang="es-ES_tradnl" sz="1800" b="1" dirty="0">
                <a:latin typeface="+mj-lt"/>
              </a:rPr>
              <a:t>LA </a:t>
            </a:r>
            <a:r>
              <a:rPr lang="es-ES_tradnl" b="1" dirty="0">
                <a:latin typeface="+mj-lt"/>
              </a:rPr>
              <a:t>UNIDAD DE ORIENTACIÓN Y BIENESTAR JUVENIL</a:t>
            </a:r>
            <a:r>
              <a:rPr lang="es-ES_tradnl" sz="1800" b="1" dirty="0">
                <a:latin typeface="+mj-lt"/>
              </a:rPr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</a:rPr>
              <a:t>NIVEL ACTIVIDAD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645553C-D24E-366F-4CA3-33C73DBFCE84}"/>
              </a:ext>
            </a:extLst>
          </p:cNvPr>
          <p:cNvSpPr txBox="1"/>
          <p:nvPr/>
        </p:nvSpPr>
        <p:spPr>
          <a:xfrm>
            <a:off x="1105467" y="1405719"/>
            <a:ext cx="4649081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dirty="0">
                <a:latin typeface="+mj-lt"/>
              </a:rPr>
              <a:t>La unidad de orientación y bienestar juvenil alcanzo una meta en la realización de </a:t>
            </a:r>
            <a:r>
              <a:rPr lang="es-ES_tradnl" sz="1600" b="1" dirty="0">
                <a:latin typeface="+mj-lt"/>
              </a:rPr>
              <a:t>actividades de </a:t>
            </a:r>
            <a:r>
              <a:rPr lang="es-MX" sz="1600" b="1" dirty="0">
                <a:latin typeface="+mj-lt"/>
              </a:rPr>
              <a:t>la igualdad, inclusión y no discriminación entre las juventudes </a:t>
            </a:r>
            <a:r>
              <a:rPr lang="es-ES_tradnl" sz="1600" dirty="0">
                <a:latin typeface="+mj-lt"/>
              </a:rPr>
              <a:t>logrando el 100% del avance trimestral, en el cual se realizó como actividad “</a:t>
            </a:r>
            <a:r>
              <a:rPr lang="es-MX" sz="1600" dirty="0">
                <a:latin typeface="+mj-lt"/>
              </a:rPr>
              <a:t>Conferencia sobre jóvenes en condiciones de vulnerabilidad con enfoque a la pobreza extrema”</a:t>
            </a:r>
            <a:endParaRPr lang="es-ES_tradnl" sz="1600" dirty="0"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C0BDC34-5611-824A-BB27-FA22ED7B6941}"/>
              </a:ext>
            </a:extLst>
          </p:cNvPr>
          <p:cNvSpPr txBox="1"/>
          <p:nvPr/>
        </p:nvSpPr>
        <p:spPr>
          <a:xfrm>
            <a:off x="1094856" y="3281391"/>
            <a:ext cx="4659692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b="1" dirty="0">
                <a:latin typeface="+mj-lt"/>
              </a:rPr>
              <a:t>En el componente de bienestar juvenil y la vida digna</a:t>
            </a:r>
            <a:r>
              <a:rPr lang="es-ES_tradnl" sz="1600" dirty="0">
                <a:latin typeface="+mj-lt"/>
              </a:rPr>
              <a:t> </a:t>
            </a:r>
            <a:r>
              <a:rPr lang="es-MX" sz="1600" dirty="0">
                <a:latin typeface="+mj-lt"/>
              </a:rPr>
              <a:t>tiene como meta realizar 4 actividades para el cual en este trimestre se realizaron 11 actividades con un avance trimestral de 275%, derivado a que se hicieron conferencias de derechos sexuales y reproductivos, tardes de </a:t>
            </a:r>
            <a:r>
              <a:rPr lang="es-MX" sz="1600" dirty="0" err="1">
                <a:latin typeface="+mj-lt"/>
              </a:rPr>
              <a:t>running</a:t>
            </a:r>
            <a:r>
              <a:rPr lang="es-MX" sz="1600" dirty="0">
                <a:latin typeface="+mj-lt"/>
              </a:rPr>
              <a:t>, salud femenina "ciclo menstrual y uso correcto de copas menstruales"</a:t>
            </a:r>
            <a:endParaRPr lang="es-ES_tradnl" sz="1600" dirty="0">
              <a:latin typeface="+mj-l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4ACC865-58A2-EB98-D5C6-BDA23AAAD35C}"/>
              </a:ext>
            </a:extLst>
          </p:cNvPr>
          <p:cNvSpPr txBox="1"/>
          <p:nvPr/>
        </p:nvSpPr>
        <p:spPr>
          <a:xfrm>
            <a:off x="1094856" y="5172866"/>
            <a:ext cx="464908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sz="1600" dirty="0">
                <a:latin typeface="+mj-lt"/>
              </a:rPr>
              <a:t>Para las actividades que promueven </a:t>
            </a:r>
            <a:r>
              <a:rPr lang="es-ES_tradnl" sz="1600" b="1" dirty="0">
                <a:latin typeface="+mj-lt"/>
              </a:rPr>
              <a:t>la cultura de paz y seguridad </a:t>
            </a:r>
            <a:r>
              <a:rPr lang="es-MX" sz="1600" dirty="0">
                <a:latin typeface="+mj-lt"/>
              </a:rPr>
              <a:t> tiene como meta realizar 6 actividades por lo cual se realizaron 7 actividades derivado a que se realizaron varias "Tardes de talentos con J de </a:t>
            </a:r>
            <a:r>
              <a:rPr lang="es-MX" sz="1600" dirty="0" err="1">
                <a:latin typeface="+mj-lt"/>
              </a:rPr>
              <a:t>jovenes</a:t>
            </a:r>
            <a:r>
              <a:rPr lang="es-MX" sz="1600" dirty="0">
                <a:latin typeface="+mj-lt"/>
              </a:rPr>
              <a:t>", obteniendo un avance trimestral del 116.57%</a:t>
            </a:r>
            <a:endParaRPr lang="es-ES_tradnl" sz="1600" dirty="0">
              <a:latin typeface="+mj-lt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664503"/>
              </p:ext>
            </p:extLst>
          </p:nvPr>
        </p:nvGraphicFramePr>
        <p:xfrm>
          <a:off x="5950424" y="1419367"/>
          <a:ext cx="6077803" cy="476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4158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959320" y="346087"/>
            <a:ext cx="836091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de la Unidad de Orientación y Bienestar Juvenil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764" y="1491420"/>
            <a:ext cx="3798344" cy="249372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0233" y="1595311"/>
            <a:ext cx="2530059" cy="4487045"/>
          </a:xfrm>
          <a:prstGeom prst="rect">
            <a:avLst/>
          </a:prstGeom>
        </p:spPr>
      </p:pic>
      <p:pic>
        <p:nvPicPr>
          <p:cNvPr id="11" name="object 3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510143" y="3985145"/>
            <a:ext cx="3490883" cy="2618424"/>
          </a:xfrm>
          <a:prstGeom prst="rect">
            <a:avLst/>
          </a:prstGeom>
        </p:spPr>
      </p:pic>
      <p:pic>
        <p:nvPicPr>
          <p:cNvPr id="12" name="object 3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41315" y="1479844"/>
            <a:ext cx="3575848" cy="234741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6"/>
          <a:srcRect b="50480"/>
          <a:stretch/>
        </p:blipFill>
        <p:spPr>
          <a:xfrm>
            <a:off x="1223764" y="4176371"/>
            <a:ext cx="3966070" cy="226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2461146" y="395099"/>
            <a:ext cx="6096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REALIZA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s-ES_tradnl" sz="1800" b="1" dirty="0"/>
              <a:t>LA </a:t>
            </a:r>
            <a:r>
              <a:rPr lang="es-ES_tradnl" b="1" dirty="0"/>
              <a:t>UNIDAD DE SERVICIOS A LA JUVENTUD</a:t>
            </a:r>
            <a:r>
              <a:rPr lang="es-ES_tradnl" sz="1800" b="1" dirty="0"/>
              <a:t>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COMPONENTE</a:t>
            </a:r>
            <a:r>
              <a:rPr lang="es-ES" b="1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2458DDE-51B3-CC09-7AE7-4D2077AEFF3B}"/>
              </a:ext>
            </a:extLst>
          </p:cNvPr>
          <p:cNvSpPr txBox="1"/>
          <p:nvPr/>
        </p:nvSpPr>
        <p:spPr>
          <a:xfrm>
            <a:off x="1119115" y="2209176"/>
            <a:ext cx="4751695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b="1" dirty="0">
                <a:latin typeface="+mj-lt"/>
              </a:rPr>
              <a:t>La Unidad de Servicios a la Juventud </a:t>
            </a:r>
            <a:r>
              <a:rPr lang="es-ES_tradnl" dirty="0">
                <a:latin typeface="+mj-lt"/>
              </a:rPr>
              <a:t>realiza actividades que </a:t>
            </a:r>
            <a:r>
              <a:rPr lang="es-MX" dirty="0">
                <a:latin typeface="+mj-lt"/>
              </a:rPr>
              <a:t>fomentan el desarrollo académico, el trabajo digno, el emprendimiento y entornos sostenibles para las juventudes</a:t>
            </a:r>
            <a:r>
              <a:rPr lang="es-ES_tradnl" dirty="0">
                <a:latin typeface="+mj-lt"/>
              </a:rPr>
              <a:t>. </a:t>
            </a:r>
            <a:r>
              <a:rPr lang="es-ES_tradnl" b="1" dirty="0">
                <a:latin typeface="+mj-lt"/>
              </a:rPr>
              <a:t> </a:t>
            </a:r>
            <a:endParaRPr lang="es-ES_tradnl" dirty="0">
              <a:latin typeface="+mj-lt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29168CB-BACC-404A-C171-61E69772B118}"/>
              </a:ext>
            </a:extLst>
          </p:cNvPr>
          <p:cNvSpPr txBox="1"/>
          <p:nvPr/>
        </p:nvSpPr>
        <p:spPr>
          <a:xfrm>
            <a:off x="1057699" y="4031291"/>
            <a:ext cx="4813111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dirty="0">
                <a:latin typeface="+mj-lt"/>
              </a:rPr>
              <a:t>Para este trimestre se realizaron 19 actividades de los cuales estaba planeado 13, teniendo un avance trimestral del 146.15%. Se hicieron mas actividades en el indicador de participación ciudadana.</a:t>
            </a:r>
            <a:endParaRPr lang="es-ES_tradnl" dirty="0">
              <a:latin typeface="+mj-lt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0744712"/>
              </p:ext>
            </p:extLst>
          </p:nvPr>
        </p:nvGraphicFramePr>
        <p:xfrm>
          <a:off x="5870810" y="1561667"/>
          <a:ext cx="6111924" cy="4552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45269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9188C30-821C-8ED7-8D5E-71FE5D575173}"/>
              </a:ext>
            </a:extLst>
          </p:cNvPr>
          <p:cNvSpPr txBox="1"/>
          <p:nvPr/>
        </p:nvSpPr>
        <p:spPr>
          <a:xfrm>
            <a:off x="2201839" y="309320"/>
            <a:ext cx="6177886" cy="9171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¿QUÉ ACTIVIDADES REALIZA </a:t>
            </a:r>
            <a:r>
              <a:rPr lang="es-ES_tradnl" sz="1800" b="1" dirty="0"/>
              <a:t>LA </a:t>
            </a:r>
            <a:r>
              <a:rPr lang="es-ES_tradnl" b="1" dirty="0"/>
              <a:t>UNIDAD DE SERVICIOS A LA JUVENTUD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NIVEL ACTIVIDAD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645553C-D24E-366F-4CA3-33C73DBFCE84}"/>
              </a:ext>
            </a:extLst>
          </p:cNvPr>
          <p:cNvSpPr txBox="1"/>
          <p:nvPr/>
        </p:nvSpPr>
        <p:spPr>
          <a:xfrm>
            <a:off x="1126406" y="5110725"/>
            <a:ext cx="457328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600" dirty="0">
                <a:latin typeface="+mj-lt"/>
              </a:rPr>
              <a:t>En el indicador la </a:t>
            </a:r>
            <a:r>
              <a:rPr lang="es-MX" sz="1600" b="1" dirty="0">
                <a:latin typeface="+mj-lt"/>
              </a:rPr>
              <a:t>sostenibilidad, la dignidad</a:t>
            </a:r>
            <a:r>
              <a:rPr lang="es-MX" sz="1600" dirty="0">
                <a:latin typeface="+mj-lt"/>
              </a:rPr>
              <a:t> este trimestre se realizaron 2 actividades de las que se tenia contemplado realizar 3, se realizaron </a:t>
            </a:r>
            <a:r>
              <a:rPr lang="es-MX" sz="1600" dirty="0" err="1">
                <a:latin typeface="+mj-lt"/>
              </a:rPr>
              <a:t>atividades</a:t>
            </a:r>
            <a:r>
              <a:rPr lang="es-MX" sz="1600" dirty="0">
                <a:latin typeface="+mj-lt"/>
              </a:rPr>
              <a:t> como limpieza de playa y Faena por la Paz, Obteniendo un avance trimestral del 66.67%</a:t>
            </a:r>
            <a:endParaRPr lang="es-ES_tradnl" sz="1600" dirty="0">
              <a:latin typeface="+mj-l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C0BDC34-5611-824A-BB27-FA22ED7B6941}"/>
              </a:ext>
            </a:extLst>
          </p:cNvPr>
          <p:cNvSpPr txBox="1"/>
          <p:nvPr/>
        </p:nvSpPr>
        <p:spPr>
          <a:xfrm>
            <a:off x="1149743" y="1418827"/>
            <a:ext cx="4653887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600" dirty="0">
                <a:latin typeface="+mj-lt"/>
              </a:rPr>
              <a:t>En este indicador de </a:t>
            </a:r>
            <a:r>
              <a:rPr lang="es-MX" sz="1600" b="1" dirty="0">
                <a:latin typeface="+mj-lt"/>
              </a:rPr>
              <a:t>Educación, emprendimiento y el trabajo digno de las juventudes</a:t>
            </a:r>
            <a:r>
              <a:rPr lang="es-MX" sz="1600" dirty="0">
                <a:latin typeface="+mj-lt"/>
              </a:rPr>
              <a:t>, tiene como meta realizar 6 actividades en el cual  se realizaron 7 actividades, como taller de emprendimiento, Juventud es emprender en las Jornadas integrales y día del Estudiante. Obteniendo un avance trimestral del 116.67%</a:t>
            </a:r>
            <a:endParaRPr lang="es-ES_tradnl" sz="1600" dirty="0">
              <a:latin typeface="+mj-lt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6A10BD2-054E-4506-CAA1-D7B7C6DA0EAC}"/>
              </a:ext>
            </a:extLst>
          </p:cNvPr>
          <p:cNvSpPr txBox="1"/>
          <p:nvPr/>
        </p:nvSpPr>
        <p:spPr>
          <a:xfrm>
            <a:off x="1126406" y="3384046"/>
            <a:ext cx="4596622" cy="14219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MX" sz="1600" dirty="0">
                <a:latin typeface="+mj-lt"/>
              </a:rPr>
              <a:t>En el indicador que </a:t>
            </a:r>
            <a:r>
              <a:rPr lang="es-MX" sz="1600" b="1" dirty="0">
                <a:latin typeface="+mj-lt"/>
              </a:rPr>
              <a:t>fomenten la participación ciudadana y formulación de políticas públicas</a:t>
            </a:r>
            <a:r>
              <a:rPr lang="es-MX" sz="1600" dirty="0">
                <a:latin typeface="+mj-lt"/>
              </a:rPr>
              <a:t>, se tenia contemplado realizar 4 actividades en el cual se realizaron 10 actividades, derivado a que se hicieron varias entregas de la Tarjeta Juventud es Poder. Obteniendo un avance trimestral del 250%</a:t>
            </a:r>
            <a:endParaRPr lang="es-ES_tradnl" sz="1600" dirty="0">
              <a:latin typeface="+mj-lt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328839"/>
              </p:ext>
            </p:extLst>
          </p:nvPr>
        </p:nvGraphicFramePr>
        <p:xfrm>
          <a:off x="5803630" y="1575331"/>
          <a:ext cx="6192752" cy="441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4711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091821" y="92310"/>
            <a:ext cx="792054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 de la Unidad de Servicios a la Juventud</a:t>
            </a:r>
          </a:p>
        </p:txBody>
      </p:sp>
      <p:grpSp>
        <p:nvGrpSpPr>
          <p:cNvPr id="7" name="object 40"/>
          <p:cNvGrpSpPr/>
          <p:nvPr/>
        </p:nvGrpSpPr>
        <p:grpSpPr>
          <a:xfrm>
            <a:off x="1091821" y="1225406"/>
            <a:ext cx="2206942" cy="2623263"/>
            <a:chOff x="10444533" y="2835842"/>
            <a:chExt cx="3350895" cy="3637915"/>
          </a:xfrm>
        </p:grpSpPr>
        <p:pic>
          <p:nvPicPr>
            <p:cNvPr id="8" name="object 4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44533" y="4678971"/>
              <a:ext cx="3350409" cy="1794306"/>
            </a:xfrm>
            <a:prstGeom prst="rect">
              <a:avLst/>
            </a:prstGeom>
          </p:spPr>
        </p:pic>
        <p:pic>
          <p:nvPicPr>
            <p:cNvPr id="10" name="object 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444533" y="2835842"/>
              <a:ext cx="3350409" cy="1813182"/>
            </a:xfrm>
            <a:prstGeom prst="rect">
              <a:avLst/>
            </a:prstGeom>
          </p:spPr>
        </p:pic>
      </p:grpSp>
      <p:grpSp>
        <p:nvGrpSpPr>
          <p:cNvPr id="11" name="object 40"/>
          <p:cNvGrpSpPr/>
          <p:nvPr/>
        </p:nvGrpSpPr>
        <p:grpSpPr>
          <a:xfrm>
            <a:off x="4092104" y="1225406"/>
            <a:ext cx="2008445" cy="2622917"/>
            <a:chOff x="10711269" y="2619808"/>
            <a:chExt cx="3067685" cy="4584065"/>
          </a:xfrm>
        </p:grpSpPr>
        <p:pic>
          <p:nvPicPr>
            <p:cNvPr id="12" name="object 4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11269" y="2619808"/>
              <a:ext cx="3067610" cy="1212423"/>
            </a:xfrm>
            <a:prstGeom prst="rect">
              <a:avLst/>
            </a:prstGeom>
          </p:spPr>
        </p:pic>
        <p:pic>
          <p:nvPicPr>
            <p:cNvPr id="13" name="object 4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711269" y="3818438"/>
              <a:ext cx="3040023" cy="3384848"/>
            </a:xfrm>
            <a:prstGeom prst="rect">
              <a:avLst/>
            </a:prstGeom>
          </p:spPr>
        </p:pic>
      </p:grpSp>
      <p:pic>
        <p:nvPicPr>
          <p:cNvPr id="16" name="object 4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303920" y="1633408"/>
            <a:ext cx="2908320" cy="2060812"/>
          </a:xfrm>
          <a:prstGeom prst="rect">
            <a:avLst/>
          </a:prstGeom>
        </p:spPr>
      </p:pic>
      <p:grpSp>
        <p:nvGrpSpPr>
          <p:cNvPr id="21" name="object 40"/>
          <p:cNvGrpSpPr/>
          <p:nvPr/>
        </p:nvGrpSpPr>
        <p:grpSpPr>
          <a:xfrm>
            <a:off x="1091821" y="4012441"/>
            <a:ext cx="2374410" cy="2546279"/>
            <a:chOff x="10222500" y="2786338"/>
            <a:chExt cx="3600450" cy="4050029"/>
          </a:xfrm>
        </p:grpSpPr>
        <p:pic>
          <p:nvPicPr>
            <p:cNvPr id="22" name="object 4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222500" y="2786338"/>
              <a:ext cx="3546528" cy="2327660"/>
            </a:xfrm>
            <a:prstGeom prst="rect">
              <a:avLst/>
            </a:prstGeom>
          </p:spPr>
        </p:pic>
        <p:pic>
          <p:nvPicPr>
            <p:cNvPr id="23" name="object 4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222500" y="4671018"/>
              <a:ext cx="3600222" cy="2165234"/>
            </a:xfrm>
            <a:prstGeom prst="rect">
              <a:avLst/>
            </a:prstGeom>
          </p:spPr>
        </p:pic>
      </p:grpSp>
      <p:pic>
        <p:nvPicPr>
          <p:cNvPr id="24" name="object 4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624862" y="4098706"/>
            <a:ext cx="3357195" cy="2197290"/>
          </a:xfrm>
          <a:prstGeom prst="rect">
            <a:avLst/>
          </a:prstGeom>
        </p:spPr>
      </p:pic>
      <p:grpSp>
        <p:nvGrpSpPr>
          <p:cNvPr id="25" name="object 40"/>
          <p:cNvGrpSpPr/>
          <p:nvPr/>
        </p:nvGrpSpPr>
        <p:grpSpPr>
          <a:xfrm>
            <a:off x="7066606" y="4133772"/>
            <a:ext cx="2145634" cy="2337232"/>
            <a:chOff x="10587206" y="3148990"/>
            <a:chExt cx="3195320" cy="4019550"/>
          </a:xfrm>
        </p:grpSpPr>
        <p:pic>
          <p:nvPicPr>
            <p:cNvPr id="26" name="object 4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7206" y="3148990"/>
              <a:ext cx="3195222" cy="1929680"/>
            </a:xfrm>
            <a:prstGeom prst="rect">
              <a:avLst/>
            </a:prstGeom>
          </p:spPr>
        </p:pic>
        <p:pic>
          <p:nvPicPr>
            <p:cNvPr id="27" name="object 4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587206" y="5021088"/>
              <a:ext cx="3195222" cy="2147217"/>
            </a:xfrm>
            <a:prstGeom prst="rect">
              <a:avLst/>
            </a:prstGeom>
          </p:spPr>
        </p:pic>
      </p:grpSp>
      <p:pic>
        <p:nvPicPr>
          <p:cNvPr id="28" name="object 40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9344388" y="2120388"/>
            <a:ext cx="2679290" cy="402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319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19440</TotalTime>
  <Words>777</Words>
  <Application>Microsoft Office PowerPoint</Application>
  <PresentationFormat>Panorámica</PresentationFormat>
  <Paragraphs>63</Paragraphs>
  <Slides>8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zarai de la fuente</cp:lastModifiedBy>
  <cp:revision>461</cp:revision>
  <cp:lastPrinted>2023-10-23T15:46:16Z</cp:lastPrinted>
  <dcterms:created xsi:type="dcterms:W3CDTF">2021-04-16T16:11:05Z</dcterms:created>
  <dcterms:modified xsi:type="dcterms:W3CDTF">2025-08-19T22:35:22Z</dcterms:modified>
</cp:coreProperties>
</file>